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537"/>
    <a:srgbClr val="A89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FB86D-58A0-4530-A34D-4787476938E4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5A232-B292-4D91-A769-8A30A8A5EE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62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7870-7DC7-4F41-BD88-25ABCEA7166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2EB3-5E32-482E-92AA-14DF2CA38B17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576C-715F-438F-972C-677C05A185FD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65FD-182A-4E61-94DB-1DE0EED010C9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BA49-245E-4E74-AC3B-FA8826209D41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5EF-DF53-4133-9AED-81468505861E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ECB3-5EA6-46CF-ADE1-82BCA9F9E942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6CFA-F1C3-4607-B24B-F6DFBA6086F9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FBB1-D3A5-4854-A9D5-9B45F92EC757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C47F-CFBB-4D03-B32B-54AEC3CD472F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7319-632D-4E3B-B98F-6A99DFD871A7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6A57-E1A9-43AC-B8AF-2AC0CA6A746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D59-7DFA-472D-96F6-122FD09DCBFC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E600-5F33-4095-AA48-5F96069C47A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3EAE-B756-44DC-BADF-AE0667A3D274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5DE2-312B-43B8-8260-DB1A9625AFFC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D43-A6EB-4105-9C4B-920A48399C6F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B93725-8754-4EE8-84EE-E0FC520A4B04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522"/>
            <a:ext cx="12416176" cy="6858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702365" y="304799"/>
            <a:ext cx="10297075" cy="1160302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Book Antiqua" panose="02040602050305030304" pitchFamily="18" charset="0"/>
              </a:rPr>
              <a:t>Persoonlijkheidsstoornissen</a:t>
            </a:r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3723862" y="5102086"/>
            <a:ext cx="8468138" cy="1166191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chemeClr val="bg1"/>
                </a:solidFill>
                <a:latin typeface="Book Antiqua" panose="02040602050305030304" pitchFamily="18" charset="0"/>
              </a:rPr>
              <a:t>PowerPoint 8</a:t>
            </a:r>
          </a:p>
          <a:p>
            <a:r>
              <a:rPr lang="nl-NL" dirty="0">
                <a:solidFill>
                  <a:schemeClr val="bg1"/>
                </a:solidFill>
                <a:latin typeface="Book Antiqua" panose="02040602050305030304" pitchFamily="18" charset="0"/>
              </a:rPr>
              <a:t>Maandag 08 mei 2017</a:t>
            </a:r>
          </a:p>
          <a:p>
            <a:r>
              <a:rPr lang="nl-NL" dirty="0">
                <a:solidFill>
                  <a:schemeClr val="bg1"/>
                </a:solidFill>
                <a:latin typeface="Book Antiqua" panose="02040602050305030304" pitchFamily="18" charset="0"/>
              </a:rPr>
              <a:t>© Gert-Jan Lute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48968" y="6085714"/>
            <a:ext cx="4324044" cy="365125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Persoonlijkheidsstoornissen/ Noorderpoort- Gert Jan Lute/ mei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70858" y="275771"/>
            <a:ext cx="1132114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FF00"/>
                </a:solidFill>
                <a:latin typeface="Book Antiqua" panose="02040602050305030304" pitchFamily="18" charset="0"/>
              </a:rPr>
              <a:t>Enkele begrippen :</a:t>
            </a:r>
          </a:p>
          <a:p>
            <a:endParaRPr lang="nl-NL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Empathie  		:   Vermogen je in te voelen en te verplaatsen in       </a:t>
            </a:r>
          </a:p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                                   een ander persoon.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Affect        		:   Heftige gemoedsbeweging, zoals angst, vrees    </a:t>
            </a:r>
          </a:p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                                   en woede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Geweten   		:   Besef van goed en kwaad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Perceptie   		:   Zoals iemand iets ervaart en beoordeelt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Excentriek 		:   Heel anders dan anderen en daardoor opvallend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Stereotype		:   Vaststaand beeld, cliché en versimpeld ten   </a:t>
            </a:r>
          </a:p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                                   opzichte van de werkelijkheid.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Preoccupatie   :   In gedachten van iets vervuld zijn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Automutilatie :   Zelfverwonding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989340" y="6338807"/>
            <a:ext cx="3783419" cy="328047"/>
          </a:xfrm>
        </p:spPr>
        <p:txBody>
          <a:bodyPr/>
          <a:lstStyle/>
          <a:p>
            <a:r>
              <a:rPr lang="nl-NL" dirty="0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3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98172" y="304800"/>
            <a:ext cx="4455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chemeClr val="bg1"/>
                </a:solidFill>
                <a:latin typeface="Book Antiqua" panose="02040602050305030304" pitchFamily="18" charset="0"/>
              </a:rPr>
              <a:t>Drie Clusters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234085" y="1507099"/>
            <a:ext cx="114517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Persoonlijkheidsstoornissen zijn , naast de algemene criteria, onderverdeeld in drie hoofdgroepen (clusters) met hun specifieke kenmerken.</a:t>
            </a:r>
          </a:p>
          <a:p>
            <a:endParaRPr lang="nl-NL" sz="28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r>
              <a:rPr lang="nl-NL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Cluster A:  Excentriek, zonderling,  'vreemd' of 'apart' gedrag</a:t>
            </a:r>
          </a:p>
          <a:p>
            <a:endParaRPr lang="nl-NL" sz="28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r>
              <a:rPr lang="nl-NL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Cluster B:   Theatraal, emotioneel of grillig gedrag. </a:t>
            </a:r>
          </a:p>
          <a:p>
            <a:r>
              <a:rPr lang="nl-NL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                     Misbruik maken van anderen.</a:t>
            </a:r>
          </a:p>
          <a:p>
            <a:endParaRPr lang="nl-NL" sz="28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r>
              <a:rPr lang="nl-NL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Cluster C:   Gespannen of angstig gedrag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981188" y="6493212"/>
            <a:ext cx="7084177" cy="365125"/>
          </a:xfrm>
        </p:spPr>
        <p:txBody>
          <a:bodyPr/>
          <a:lstStyle/>
          <a:p>
            <a:r>
              <a:rPr lang="nl-NL" dirty="0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0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06400" y="348343"/>
            <a:ext cx="11654972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b="1" dirty="0">
                <a:latin typeface="Book Antiqua" panose="02040602050305030304" pitchFamily="18" charset="0"/>
              </a:rPr>
              <a:t>      </a:t>
            </a:r>
            <a:r>
              <a:rPr lang="nl-NL" sz="2800" b="1" u="sng" dirty="0">
                <a:latin typeface="Book Antiqua" panose="02040602050305030304" pitchFamily="18" charset="0"/>
              </a:rPr>
              <a:t>Cluster A:  e</a:t>
            </a:r>
            <a:r>
              <a:rPr lang="nl-NL" sz="2800" b="1" dirty="0">
                <a:latin typeface="Book Antiqua" panose="02040602050305030304" pitchFamily="18" charset="0"/>
              </a:rPr>
              <a:t>xcentriek , zonderling, 'vreemd' of 'apart' gedrag</a:t>
            </a:r>
          </a:p>
          <a:p>
            <a:r>
              <a:rPr lang="nl-NL" sz="4800" b="1" dirty="0">
                <a:latin typeface="Book Antiqua" panose="02040602050305030304" pitchFamily="18" charset="0"/>
              </a:rPr>
              <a:t>      </a:t>
            </a:r>
            <a:endParaRPr lang="nl-NL" sz="4800" b="1" i="1" dirty="0">
              <a:latin typeface="Book Antiqua" panose="02040602050305030304" pitchFamily="18" charset="0"/>
            </a:endParaRPr>
          </a:p>
          <a:p>
            <a:r>
              <a:rPr lang="nl-NL" sz="4800" b="1" i="1" dirty="0">
                <a:latin typeface="Book Antiqua" panose="02040602050305030304" pitchFamily="18" charset="0"/>
              </a:rPr>
              <a:t>                                   </a:t>
            </a:r>
            <a:r>
              <a:rPr lang="nl-NL" b="1" i="1" dirty="0">
                <a:latin typeface="Book Antiqua" panose="02040602050305030304" pitchFamily="18" charset="0"/>
              </a:rPr>
              <a:t>301.0</a:t>
            </a:r>
          </a:p>
          <a:p>
            <a:r>
              <a:rPr lang="nl-NL" sz="4000" b="1" i="1" dirty="0">
                <a:latin typeface="Book Antiqua" panose="02040602050305030304" pitchFamily="18" charset="0"/>
              </a:rPr>
              <a:t>                                         </a:t>
            </a:r>
            <a:r>
              <a:rPr lang="nl-NL" sz="4000" b="1" i="1" dirty="0" err="1">
                <a:latin typeface="Book Antiqua" panose="02040602050305030304" pitchFamily="18" charset="0"/>
              </a:rPr>
              <a:t>Paranoide</a:t>
            </a:r>
            <a:r>
              <a:rPr lang="nl-NL" sz="4000" b="1" i="1" dirty="0">
                <a:latin typeface="Book Antiqua" panose="02040602050305030304" pitchFamily="18" charset="0"/>
              </a:rPr>
              <a:t> persoonlijkheid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>
                <a:latin typeface="Book Antiqua" panose="02040602050305030304" pitchFamily="18" charset="0"/>
              </a:rPr>
              <a:t>  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>
                <a:latin typeface="Book Antiqua" panose="02040602050305030304" pitchFamily="18" charset="0"/>
              </a:rPr>
              <a:t>     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>
                <a:latin typeface="Book Antiqua" panose="02040602050305030304" pitchFamily="18" charset="0"/>
              </a:rPr>
              <a:t>        </a:t>
            </a:r>
            <a:r>
              <a:rPr lang="nl-NL" sz="2800" b="1" dirty="0">
                <a:latin typeface="Book Antiqua" panose="02040602050305030304" pitchFamily="18" charset="0"/>
              </a:rPr>
              <a:t>Wantrouwen en achterdocht jegens anderen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>
                <a:latin typeface="Book Antiqua" panose="02040602050305030304" pitchFamily="18" charset="0"/>
              </a:rPr>
              <a:t>          Halsstarrig rancuneus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>
                <a:latin typeface="Book Antiqua" panose="02040602050305030304" pitchFamily="18" charset="0"/>
              </a:rPr>
              <a:t>          Hypergevoelig voor kritiek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>
                <a:latin typeface="Book Antiqua" panose="02040602050305030304" pitchFamily="18" charset="0"/>
              </a:rPr>
              <a:t>          Reageert snel met woede of tegenaanval</a:t>
            </a:r>
          </a:p>
          <a:p>
            <a:endParaRPr lang="nl-NL" sz="4800" b="1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endParaRPr lang="nl-NL" sz="4800" b="1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endParaRPr lang="nl-NL" sz="4800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63" y="1101555"/>
            <a:ext cx="4224022" cy="2643130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944238" y="6492875"/>
            <a:ext cx="7084177" cy="365125"/>
          </a:xfrm>
        </p:spPr>
        <p:txBody>
          <a:bodyPr/>
          <a:lstStyle/>
          <a:p>
            <a:r>
              <a:rPr lang="nl-NL" dirty="0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0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335314" y="159657"/>
            <a:ext cx="1066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Cluster A:  </a:t>
            </a:r>
            <a:r>
              <a:rPr lang="nl-NL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Excentriek, zonderling 'vreemd' of 'apart' gedrag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886"/>
            <a:ext cx="5875200" cy="59581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875200" y="899886"/>
            <a:ext cx="612811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Schizoide</a:t>
            </a:r>
            <a:r>
              <a:rPr lang="nl-NL" sz="4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persoonlijkheid </a:t>
            </a:r>
            <a:r>
              <a:rPr lang="nl-NL" sz="1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301.20</a:t>
            </a:r>
            <a:endParaRPr lang="nl-NL" sz="40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nl-NL" sz="28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nl-NL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Afstandelijkheid in relaties</a:t>
            </a:r>
          </a:p>
          <a:p>
            <a:r>
              <a:rPr lang="nl-NL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Beperkingen in uiten emoties</a:t>
            </a:r>
          </a:p>
          <a:p>
            <a:r>
              <a:rPr lang="nl-NL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Geen plezier in contact</a:t>
            </a:r>
          </a:p>
          <a:p>
            <a:r>
              <a:rPr lang="nl-NL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Geen intieme vrienden</a:t>
            </a:r>
          </a:p>
          <a:p>
            <a:r>
              <a:rPr lang="nl-NL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Solist</a:t>
            </a:r>
          </a:p>
          <a:p>
            <a:r>
              <a:rPr lang="nl-NL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Geen belangstelling voor seks</a:t>
            </a:r>
          </a:p>
          <a:p>
            <a:r>
              <a:rPr lang="nl-NL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Onverschillig voor lof of kritiek</a:t>
            </a:r>
          </a:p>
          <a:p>
            <a:r>
              <a:rPr lang="nl-NL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Emotioneel kil</a:t>
            </a:r>
          </a:p>
          <a:p>
            <a:endParaRPr lang="nl-NL" sz="2800" b="1" i="1" dirty="0">
              <a:latin typeface="Book Antiqua" panose="02040602050305030304" pitchFamily="18" charset="0"/>
            </a:endParaRPr>
          </a:p>
          <a:p>
            <a:r>
              <a:rPr lang="nl-NL" sz="1600" b="1" dirty="0">
                <a:latin typeface="Book Antiqua" panose="02040602050305030304" pitchFamily="18" charset="0"/>
              </a:rPr>
              <a:t>    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7097784" y="6379874"/>
            <a:ext cx="7084177" cy="365125"/>
          </a:xfrm>
        </p:spPr>
        <p:txBody>
          <a:bodyPr/>
          <a:lstStyle/>
          <a:p>
            <a:r>
              <a:rPr lang="nl-NL" dirty="0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7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9314" y="173496"/>
            <a:ext cx="8679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u="sng" dirty="0">
                <a:solidFill>
                  <a:srgbClr val="FFFF00"/>
                </a:solidFill>
                <a:latin typeface="Book Antiqua" panose="02040602050305030304" pitchFamily="18" charset="0"/>
              </a:rPr>
              <a:t>Cluster A:  </a:t>
            </a:r>
            <a:r>
              <a:rPr lang="nl-NL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Excentriek, zonderling</a:t>
            </a:r>
          </a:p>
          <a:p>
            <a:r>
              <a:rPr lang="nl-NL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 'vreemd' of 'apart' gedrag</a:t>
            </a:r>
          </a:p>
        </p:txBody>
      </p:sp>
      <p:sp>
        <p:nvSpPr>
          <p:cNvPr id="3" name="Rechthoek 2"/>
          <p:cNvSpPr/>
          <p:nvPr/>
        </p:nvSpPr>
        <p:spPr>
          <a:xfrm>
            <a:off x="5399315" y="2076309"/>
            <a:ext cx="9561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i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Schizotypische</a:t>
            </a:r>
            <a:r>
              <a:rPr lang="nl-NL" sz="40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nl-NL" sz="40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Persoonlijkheid </a:t>
            </a:r>
            <a:r>
              <a:rPr lang="nl-NL" sz="12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301.22</a:t>
            </a:r>
            <a:endParaRPr lang="nl-NL" sz="4000" b="1" i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743" y="0"/>
            <a:ext cx="5399314" cy="353748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56343" y="3732901"/>
            <a:ext cx="10421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Book Antiqua" panose="02040602050305030304" pitchFamily="18" charset="0"/>
              </a:rPr>
              <a:t>Sociale en intermenselijke beperkingen bij een acuut gevoel van ongemak</a:t>
            </a:r>
          </a:p>
          <a:p>
            <a:r>
              <a:rPr lang="nl-NL" sz="2800" dirty="0">
                <a:latin typeface="Book Antiqua" panose="02040602050305030304" pitchFamily="18" charset="0"/>
              </a:rPr>
              <a:t>Verminderd vermogen tot het aangaan van intieme relaties</a:t>
            </a:r>
          </a:p>
          <a:p>
            <a:r>
              <a:rPr lang="nl-NL" sz="2800" dirty="0">
                <a:latin typeface="Book Antiqua" panose="02040602050305030304" pitchFamily="18" charset="0"/>
              </a:rPr>
              <a:t>Buitensporige sociale angst</a:t>
            </a:r>
          </a:p>
          <a:p>
            <a:r>
              <a:rPr lang="nl-NL" sz="2800" dirty="0">
                <a:latin typeface="Book Antiqua" panose="02040602050305030304" pitchFamily="18" charset="0"/>
              </a:rPr>
              <a:t>Betrekkingsideeën, magisch denken, bijgeloof, helderziendheid, telepathie, ‘zesde zintuig’</a:t>
            </a:r>
          </a:p>
          <a:p>
            <a:r>
              <a:rPr lang="nl-NL" sz="2800" dirty="0">
                <a:latin typeface="Book Antiqua" panose="02040602050305030304" pitchFamily="18" charset="0"/>
              </a:rPr>
              <a:t>Ideeënrijk en creatief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516239" y="6338806"/>
            <a:ext cx="4076494" cy="297051"/>
          </a:xfrm>
        </p:spPr>
        <p:txBody>
          <a:bodyPr/>
          <a:lstStyle/>
          <a:p>
            <a:r>
              <a:rPr lang="nl-NL" dirty="0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23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FF00"/>
                </a:solidFill>
                <a:latin typeface="Book Antiqua" panose="02040602050305030304" pitchFamily="18" charset="0"/>
              </a:rPr>
              <a:t>Cluster B:   Theatraal, emotioneel of grillig gedrag.  </a:t>
            </a:r>
          </a:p>
          <a:p>
            <a:r>
              <a:rPr lang="nl-NL" sz="3600" b="1" dirty="0">
                <a:solidFill>
                  <a:srgbClr val="FFFF00"/>
                </a:solidFill>
                <a:latin typeface="Book Antiqua" panose="02040602050305030304" pitchFamily="18" charset="0"/>
              </a:rPr>
              <a:t>                     Misbruik maken van anderen</a:t>
            </a:r>
          </a:p>
          <a:p>
            <a:endParaRPr lang="nl-NL" sz="36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nl-NL" sz="3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Anti sociale persoonlijkheid </a:t>
            </a:r>
            <a:r>
              <a:rPr lang="nl-NL" sz="1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301.7</a:t>
            </a:r>
            <a:endParaRPr lang="nl-NL" sz="36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nl-NL" sz="36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nl-NL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Gebrek aan achting voor en </a:t>
            </a:r>
          </a:p>
          <a:p>
            <a:r>
              <a:rPr lang="nl-NL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schending van rechten van anderen</a:t>
            </a:r>
          </a:p>
          <a:p>
            <a:endParaRPr lang="nl-NL" sz="28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nl-NL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Niet in staat zich aan te passen aan de maatschappelijke norm.  </a:t>
            </a:r>
          </a:p>
          <a:p>
            <a:endParaRPr lang="nl-NL" sz="28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nl-NL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Oneerlijkheid, liegen, zwendel, impulsiviteit, prikkelbaarheid, agressiviteit, roekeloze onverschilligheid.</a:t>
            </a:r>
          </a:p>
          <a:p>
            <a:endParaRPr lang="nl-NL" sz="28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nl-NL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Ontbreken van spijtgevoelens.</a:t>
            </a:r>
            <a:endParaRPr lang="nl-NL" sz="3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228" y="1237925"/>
            <a:ext cx="4313647" cy="243594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8064173" y="6478292"/>
            <a:ext cx="3823027" cy="142067"/>
          </a:xfrm>
        </p:spPr>
        <p:txBody>
          <a:bodyPr/>
          <a:lstStyle/>
          <a:p>
            <a:r>
              <a:rPr lang="nl-NL" dirty="0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15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4921"/>
            <a:ext cx="12192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latin typeface="Book Antiqua" panose="02040602050305030304" pitchFamily="18" charset="0"/>
              </a:rPr>
              <a:t>Cluster B:   </a:t>
            </a:r>
          </a:p>
          <a:p>
            <a:r>
              <a:rPr lang="nl-NL" sz="2800" b="1" dirty="0">
                <a:latin typeface="Book Antiqua" panose="02040602050305030304" pitchFamily="18" charset="0"/>
              </a:rPr>
              <a:t>Theatraal, emotioneel of grillig gedrag. Misbruik maken van anderen</a:t>
            </a:r>
          </a:p>
          <a:p>
            <a:endParaRPr lang="nl-NL" sz="3600" b="1" dirty="0">
              <a:latin typeface="Book Antiqua" panose="02040602050305030304" pitchFamily="18" charset="0"/>
            </a:endParaRPr>
          </a:p>
          <a:p>
            <a:endParaRPr lang="nl-NL" sz="3600" b="1" dirty="0">
              <a:latin typeface="Book Antiqua" panose="02040602050305030304" pitchFamily="18" charset="0"/>
            </a:endParaRPr>
          </a:p>
          <a:p>
            <a:endParaRPr lang="nl-NL" sz="3600" b="1" dirty="0">
              <a:latin typeface="Book Antiqua" panose="02040602050305030304" pitchFamily="18" charset="0"/>
            </a:endParaRPr>
          </a:p>
          <a:p>
            <a:endParaRPr lang="nl-NL" sz="3600" b="1" dirty="0">
              <a:latin typeface="Book Antiqua" panose="02040602050305030304" pitchFamily="18" charset="0"/>
            </a:endParaRPr>
          </a:p>
          <a:p>
            <a:endParaRPr lang="nl-NL" sz="3600" b="1" dirty="0">
              <a:latin typeface="Book Antiqua" panose="02040602050305030304" pitchFamily="18" charset="0"/>
            </a:endParaRPr>
          </a:p>
          <a:p>
            <a:endParaRPr lang="nl-NL" sz="3600" b="1" dirty="0">
              <a:latin typeface="Book Antiqua" panose="02040602050305030304" pitchFamily="18" charset="0"/>
            </a:endParaRPr>
          </a:p>
          <a:p>
            <a:endParaRPr lang="nl-NL" sz="3600" b="1" dirty="0">
              <a:latin typeface="Book Antiqua" panose="02040602050305030304" pitchFamily="18" charset="0"/>
            </a:endParaRPr>
          </a:p>
          <a:p>
            <a:endParaRPr lang="nl-NL" sz="3600" b="1" dirty="0">
              <a:latin typeface="Book Antiqua" panose="020406020503050303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8" y="1895231"/>
            <a:ext cx="6444342" cy="516466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747658" y="624115"/>
            <a:ext cx="801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Borderline Persoonlijkheid </a:t>
            </a:r>
            <a:r>
              <a:rPr lang="nl-NL" sz="1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301.83</a:t>
            </a:r>
            <a:endParaRPr lang="nl-NL" sz="36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1911596"/>
            <a:ext cx="5747658" cy="51646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0" y="1911597"/>
            <a:ext cx="121919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Instabiliteit in intermenselijke relaties, zelfbeeld en affecten</a:t>
            </a:r>
          </a:p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Wisselend overmatig idealiseren en kleineren</a:t>
            </a:r>
          </a:p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Impulsiviteit</a:t>
            </a:r>
          </a:p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Suïcidale uitingen en gedragingen</a:t>
            </a:r>
          </a:p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Stemmingswisselingen</a:t>
            </a:r>
          </a:p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Affectlabiliteit</a:t>
            </a:r>
          </a:p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Inadequate, intense woede</a:t>
            </a:r>
          </a:p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Stress gebonden paranoïde ideeën</a:t>
            </a:r>
          </a:p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Automutilatie</a:t>
            </a:r>
          </a:p>
          <a:p>
            <a:endParaRPr lang="nl-NL" sz="36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3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9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03200" y="0"/>
            <a:ext cx="1188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Cluster B:   </a:t>
            </a:r>
          </a:p>
          <a:p>
            <a:r>
              <a:rPr lang="nl-NL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Theatraal, emotioneel of grillig gedrag. Misbruik maken van anderen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199"/>
            <a:ext cx="6668148" cy="570680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668148" y="1859085"/>
            <a:ext cx="55238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Buitensporige emotionaliteit</a:t>
            </a:r>
          </a:p>
          <a:p>
            <a:r>
              <a:rPr lang="nl-NL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Aandacht vragen</a:t>
            </a:r>
          </a:p>
          <a:p>
            <a:r>
              <a:rPr lang="nl-NL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Wil in centrum van de belangstelling staan</a:t>
            </a:r>
          </a:p>
          <a:p>
            <a:r>
              <a:rPr lang="nl-NL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Ongepast seksueel verleidelijk en uitdagend</a:t>
            </a:r>
          </a:p>
          <a:p>
            <a:r>
              <a:rPr lang="nl-NL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Wisselend en oppervlakkige</a:t>
            </a:r>
          </a:p>
          <a:p>
            <a:r>
              <a:rPr lang="nl-NL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emotionele uitingen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1151199"/>
            <a:ext cx="6932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Theatrale Persoonlijkheid </a:t>
            </a:r>
            <a:r>
              <a:rPr lang="nl-NL" sz="1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301.50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7376329" y="6413711"/>
            <a:ext cx="4107490" cy="382225"/>
          </a:xfrm>
        </p:spPr>
        <p:txBody>
          <a:bodyPr/>
          <a:lstStyle/>
          <a:p>
            <a:r>
              <a:rPr lang="nl-NL" dirty="0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83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5143" y="195106"/>
            <a:ext cx="11480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Cluster B:   </a:t>
            </a:r>
          </a:p>
          <a:p>
            <a:r>
              <a:rPr lang="nl-NL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Theatraal, emotioneel of grillig gedrag. Misbruik maken van anderen</a:t>
            </a:r>
          </a:p>
        </p:txBody>
      </p:sp>
      <p:sp>
        <p:nvSpPr>
          <p:cNvPr id="3" name="Rechthoek 2"/>
          <p:cNvSpPr/>
          <p:nvPr/>
        </p:nvSpPr>
        <p:spPr>
          <a:xfrm>
            <a:off x="145143" y="1407886"/>
            <a:ext cx="737325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Narcistische Persoonlijkheid </a:t>
            </a:r>
            <a:r>
              <a:rPr lang="nl-NL" sz="1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301.81</a:t>
            </a:r>
          </a:p>
          <a:p>
            <a:endParaRPr lang="nl-NL" sz="12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Grootheidsgevoelens</a:t>
            </a:r>
          </a:p>
          <a:p>
            <a:r>
              <a:rPr lang="nl-NL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Behoefte aan bewondering</a:t>
            </a:r>
          </a:p>
          <a:p>
            <a:r>
              <a:rPr lang="nl-NL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Gebrek aan empathie</a:t>
            </a:r>
          </a:p>
          <a:p>
            <a:r>
              <a:rPr lang="nl-NL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Opgeblazen gevoel van eigenwaarde</a:t>
            </a:r>
          </a:p>
          <a:p>
            <a:r>
              <a:rPr lang="nl-NL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Verlangt buitensporige bewondering</a:t>
            </a:r>
          </a:p>
          <a:p>
            <a:r>
              <a:rPr lang="nl-NL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Fantasieën over onbeperkte macht,</a:t>
            </a:r>
          </a:p>
          <a:p>
            <a:r>
              <a:rPr lang="nl-NL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genialiteit, succes en schoonheid</a:t>
            </a:r>
          </a:p>
          <a:p>
            <a:r>
              <a:rPr lang="nl-NL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Exploiteert anderen 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595" y="1625991"/>
            <a:ext cx="4492405" cy="5232009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9682" y="6432291"/>
            <a:ext cx="7084177" cy="365125"/>
          </a:xfrm>
        </p:spPr>
        <p:txBody>
          <a:bodyPr/>
          <a:lstStyle/>
          <a:p>
            <a:r>
              <a:rPr lang="nl-NL" dirty="0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7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4949" y="246744"/>
            <a:ext cx="10616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FF00"/>
                </a:solidFill>
                <a:latin typeface="Book Antiqua" panose="02040602050305030304" pitchFamily="18" charset="0"/>
              </a:rPr>
              <a:t>Cluster C:   Gespannen of angstig gedrag</a:t>
            </a:r>
            <a:endParaRPr lang="nl-NL" sz="40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572" y="1231976"/>
            <a:ext cx="3590441" cy="267716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23986" y="1247016"/>
            <a:ext cx="117787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Ontwijkende Persoonlijkheid   </a:t>
            </a:r>
            <a:r>
              <a:rPr lang="nl-NL" sz="1200" b="1" i="1" dirty="0">
                <a:latin typeface="Book Antiqua" panose="02040602050305030304" pitchFamily="18" charset="0"/>
              </a:rPr>
              <a:t>301.82</a:t>
            </a:r>
          </a:p>
          <a:p>
            <a:endParaRPr lang="nl-NL" sz="1200" b="1" i="1" dirty="0">
              <a:latin typeface="Book Antiqua" panose="02040602050305030304" pitchFamily="18" charset="0"/>
            </a:endParaRPr>
          </a:p>
          <a:p>
            <a:endParaRPr lang="nl-NL" sz="1200" b="1" i="1" dirty="0">
              <a:latin typeface="Book Antiqua" panose="02040602050305030304" pitchFamily="18" charset="0"/>
            </a:endParaRPr>
          </a:p>
          <a:p>
            <a:r>
              <a:rPr lang="nl-NL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Geremdheid in contact</a:t>
            </a:r>
          </a:p>
          <a:p>
            <a:r>
              <a:rPr lang="nl-NL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Gevoel van tekortschieten</a:t>
            </a:r>
          </a:p>
          <a:p>
            <a:r>
              <a:rPr lang="nl-NL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Overgevoeligheid voor een negatief oordeel</a:t>
            </a:r>
          </a:p>
          <a:p>
            <a:r>
              <a:rPr lang="nl-NL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Gereserveerdheid binnen intieme relaties</a:t>
            </a:r>
          </a:p>
          <a:p>
            <a:endParaRPr lang="nl-NL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Vermijdt beroepsmatige activiteiten die belangrijke intermenselijke contacten met zich meebrengen</a:t>
            </a:r>
          </a:p>
          <a:p>
            <a:r>
              <a:rPr lang="nl-NL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Gepreoccupeerd met de gedachte in sociale situaties bekritiseerd of afgewezen te worden </a:t>
            </a:r>
          </a:p>
          <a:p>
            <a:endParaRPr lang="nl-NL" sz="1200" b="1" i="1" dirty="0">
              <a:latin typeface="Book Antiqua" panose="02040602050305030304" pitchFamily="18" charset="0"/>
            </a:endParaRPr>
          </a:p>
          <a:p>
            <a:r>
              <a:rPr lang="nl-NL" sz="3600" b="1" i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578231" y="6416299"/>
            <a:ext cx="4324467" cy="235058"/>
          </a:xfrm>
        </p:spPr>
        <p:txBody>
          <a:bodyPr/>
          <a:lstStyle/>
          <a:p>
            <a:r>
              <a:rPr lang="nl-NL" dirty="0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1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-304800" y="1"/>
            <a:ext cx="13411200" cy="674030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nl-NL" sz="3600" i="1" dirty="0">
                <a:solidFill>
                  <a:srgbClr val="FFFF00"/>
                </a:solidFill>
                <a:latin typeface="Book Antiqua" panose="02040602050305030304" pitchFamily="18" charset="0"/>
              </a:rPr>
              <a:t>    </a:t>
            </a:r>
            <a:r>
              <a:rPr lang="nl-NL" sz="3600" i="1" u="sng" dirty="0">
                <a:solidFill>
                  <a:srgbClr val="FFFF00"/>
                </a:solidFill>
                <a:latin typeface="Book Antiqua" panose="02040602050305030304" pitchFamily="18" charset="0"/>
              </a:rPr>
              <a:t>Algemene omschrijving</a:t>
            </a:r>
          </a:p>
          <a:p>
            <a:endParaRPr lang="nl-NL" sz="36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r>
              <a:rPr lang="nl-NL" sz="3600" dirty="0">
                <a:solidFill>
                  <a:srgbClr val="FFFF00"/>
                </a:solidFill>
                <a:latin typeface="Book Antiqua" panose="02040602050305030304" pitchFamily="18" charset="0"/>
              </a:rPr>
              <a:t>   </a:t>
            </a:r>
            <a:r>
              <a:rPr lang="nl-NL" sz="3200" dirty="0">
                <a:solidFill>
                  <a:srgbClr val="FFFF00"/>
                </a:solidFill>
                <a:latin typeface="Book Antiqua" panose="02040602050305030304" pitchFamily="18" charset="0"/>
              </a:rPr>
              <a:t>Slechts weinig mensen hebben een </a:t>
            </a:r>
            <a:r>
              <a:rPr lang="nl-NL" sz="3200" dirty="0" err="1">
                <a:solidFill>
                  <a:srgbClr val="FFFF00"/>
                </a:solidFill>
                <a:latin typeface="Book Antiqua" panose="02040602050305030304" pitchFamily="18" charset="0"/>
              </a:rPr>
              <a:t>persoonlijkheids</a:t>
            </a:r>
            <a:endParaRPr lang="nl-NL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r>
              <a:rPr lang="nl-NL" sz="3200" dirty="0">
                <a:solidFill>
                  <a:srgbClr val="FFFF00"/>
                </a:solidFill>
                <a:latin typeface="Book Antiqua" panose="02040602050305030304" pitchFamily="18" charset="0"/>
              </a:rPr>
              <a:t>   stoornis, maar trekjes van deze of gene persoonlijkheid </a:t>
            </a:r>
          </a:p>
          <a:p>
            <a:r>
              <a:rPr lang="nl-NL" sz="3200" dirty="0">
                <a:solidFill>
                  <a:srgbClr val="FFFF00"/>
                </a:solidFill>
                <a:latin typeface="Book Antiqua" panose="02040602050305030304" pitchFamily="18" charset="0"/>
              </a:rPr>
              <a:t>   heeft iedereen. </a:t>
            </a:r>
          </a:p>
          <a:p>
            <a:r>
              <a:rPr lang="nl-NL" sz="3600" dirty="0">
                <a:solidFill>
                  <a:srgbClr val="FFFF00"/>
                </a:solidFill>
                <a:latin typeface="Book Antiqua" panose="02040602050305030304" pitchFamily="18" charset="0"/>
              </a:rPr>
              <a:t>. </a:t>
            </a:r>
          </a:p>
          <a:p>
            <a:endParaRPr lang="nl-NL" sz="36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endParaRPr lang="nl-NL" sz="36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endParaRPr lang="nl-NL" sz="36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endParaRPr lang="nl-NL" sz="3600" dirty="0">
              <a:latin typeface="Book Antiqua" panose="02040602050305030304" pitchFamily="18" charset="0"/>
            </a:endParaRPr>
          </a:p>
          <a:p>
            <a:endParaRPr lang="nl-NL" sz="3600" dirty="0">
              <a:latin typeface="Book Antiqua" panose="02040602050305030304" pitchFamily="18" charset="0"/>
            </a:endParaRPr>
          </a:p>
          <a:p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3333750"/>
            <a:ext cx="13411199" cy="3524250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27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18454" y="232475"/>
            <a:ext cx="10957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latin typeface="Book Antiqua" panose="02040602050305030304" pitchFamily="18" charset="0"/>
              </a:rPr>
              <a:t>         Cluster C:   Gespannen of angstig gedrag</a:t>
            </a:r>
            <a:endParaRPr lang="nl-NL" sz="4000" dirty="0">
              <a:latin typeface="Book Antiqua" panose="02040602050305030304" pitchFamily="18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565329" y="1137002"/>
            <a:ext cx="8849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Afhankelijke Persoonlijkheid   </a:t>
            </a:r>
            <a:r>
              <a:rPr lang="nl-NL" sz="12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301.6</a:t>
            </a:r>
          </a:p>
          <a:p>
            <a:endParaRPr lang="nl-NL" sz="800" b="1" i="1" dirty="0">
              <a:latin typeface="Book Antiqua" panose="020406020503050303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0664" y="2495227"/>
            <a:ext cx="4362773" cy="4362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27000">
              <a:schemeClr val="bg1">
                <a:lumMod val="75000"/>
                <a:alpha val="26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kstvak 5"/>
          <p:cNvSpPr txBox="1"/>
          <p:nvPr/>
        </p:nvSpPr>
        <p:spPr>
          <a:xfrm>
            <a:off x="1379348" y="2324897"/>
            <a:ext cx="62613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Buitensporige behoefte om verzorgd te worden hetgeen leidt tot onderworpen of vastklampend gedrag </a:t>
            </a:r>
          </a:p>
          <a:p>
            <a:endParaRPr lang="nl-NL" sz="2400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nl-NL" sz="24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Moeilijk beslissingen te nemen</a:t>
            </a:r>
          </a:p>
          <a:p>
            <a:r>
              <a:rPr lang="nl-NL" sz="24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Laat anderen verantwoordelijkheid nemen</a:t>
            </a:r>
          </a:p>
          <a:p>
            <a:r>
              <a:rPr lang="nl-NL" sz="24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Komt niet uit voor zijn of haar mening</a:t>
            </a:r>
          </a:p>
          <a:p>
            <a:r>
              <a:rPr lang="nl-NL" sz="24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Zoekt relatie om verzorgd te worden</a:t>
            </a:r>
          </a:p>
          <a:p>
            <a:r>
              <a:rPr lang="nl-NL" sz="24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Denkt overal alleen voor te staan</a:t>
            </a:r>
          </a:p>
          <a:p>
            <a:endParaRPr lang="nl-NL" sz="2400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40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699051" y="172497"/>
            <a:ext cx="9789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latin typeface="Book Antiqua" panose="02040602050305030304" pitchFamily="18" charset="0"/>
              </a:rPr>
              <a:t>Cluster C:   Gespannen of angstig gedrag</a:t>
            </a:r>
            <a:endParaRPr lang="nl-NL" sz="4000" dirty="0"/>
          </a:p>
        </p:txBody>
      </p:sp>
      <p:sp>
        <p:nvSpPr>
          <p:cNvPr id="3" name="Rechthoek 2"/>
          <p:cNvSpPr/>
          <p:nvPr/>
        </p:nvSpPr>
        <p:spPr>
          <a:xfrm>
            <a:off x="2902277" y="1004508"/>
            <a:ext cx="9289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Obsessieve Compulsieve Persoonlijkheid   </a:t>
            </a:r>
            <a:r>
              <a:rPr lang="nl-NL" sz="12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301.6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254"/>
            <a:ext cx="5289007" cy="352888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641384" y="2050700"/>
            <a:ext cx="6307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Book Antiqua" panose="02040602050305030304" pitchFamily="18" charset="0"/>
              </a:rPr>
              <a:t>Preoccupatie met ordelijkheid, perfectionisme, beheersing van psychische en intermenselijke processen ten koste van soepelheid, openheid, efficiëntie.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342589" y="5316134"/>
            <a:ext cx="10145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Book Antiqua" panose="02040602050305030304" pitchFamily="18" charset="0"/>
              </a:rPr>
              <a:t>Gepreoccupeerd met lijsten, details, regels, ordening,     </a:t>
            </a:r>
          </a:p>
          <a:p>
            <a:r>
              <a:rPr lang="nl-NL" sz="2800" dirty="0">
                <a:latin typeface="Book Antiqua" panose="02040602050305030304" pitchFamily="18" charset="0"/>
              </a:rPr>
              <a:t>      organisatie en schema’s. Overdreven gewetensvol, </a:t>
            </a:r>
          </a:p>
          <a:p>
            <a:r>
              <a:rPr lang="nl-NL" sz="2800" dirty="0">
                <a:latin typeface="Book Antiqua" panose="02040602050305030304" pitchFamily="18" charset="0"/>
              </a:rPr>
              <a:t>            scrupuleus , star, koppig en gierig.</a:t>
            </a:r>
            <a:endParaRPr lang="nl-NL" sz="280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0" y="-10066"/>
            <a:ext cx="7084177" cy="365125"/>
          </a:xfrm>
        </p:spPr>
        <p:txBody>
          <a:bodyPr/>
          <a:lstStyle/>
          <a:p>
            <a:r>
              <a:rPr lang="nl-NL" dirty="0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09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33952" y="433950"/>
            <a:ext cx="1145163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Tot Slot: </a:t>
            </a:r>
          </a:p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Kwetsbaarheid hoort bij mensen. </a:t>
            </a:r>
          </a:p>
          <a:p>
            <a:endParaRPr lang="nl-NL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Herken het afwijkende in de mens</a:t>
            </a:r>
          </a:p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en laat het een begin zijn van contact,</a:t>
            </a:r>
          </a:p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in plaats van het te veroordelen.</a:t>
            </a:r>
          </a:p>
          <a:p>
            <a:endParaRPr lang="nl-NL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Persoonlijkheidsstoornissen hebben de wereld veel leed bezorgd maar ook veel diversiteit.</a:t>
            </a:r>
          </a:p>
          <a:p>
            <a:endParaRPr lang="nl-NL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En stel je toch voor hoe de wereld er uit zou zien als iedereen, naast jou, ook perfect was……..</a:t>
            </a:r>
          </a:p>
          <a:p>
            <a:endParaRPr lang="nl-NL" sz="4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308" y="316982"/>
            <a:ext cx="4353277" cy="348712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8149042" y="6307810"/>
            <a:ext cx="3862145" cy="328048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Persoonlijkheidsstoornissen/ Noorderpoort- Gert Jan Lute/ mei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5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0" y="342312"/>
            <a:ext cx="10018713" cy="1752599"/>
          </a:xfrm>
        </p:spPr>
        <p:txBody>
          <a:bodyPr>
            <a:normAutofit/>
          </a:bodyPr>
          <a:lstStyle/>
          <a:p>
            <a:r>
              <a:rPr lang="nl-NL" sz="1600" dirty="0"/>
              <a:t/>
            </a:r>
            <a:br>
              <a:rPr lang="nl-NL" sz="1600" dirty="0"/>
            </a:br>
            <a:endParaRPr lang="nl-NL" sz="1600" dirty="0">
              <a:latin typeface="Book Antiqua" panose="02040602050305030304" pitchFamily="18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484310" y="1378857"/>
            <a:ext cx="10707689" cy="5479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Book Antiqua" panose="02040602050305030304" pitchFamily="18" charset="0"/>
              </a:rPr>
              <a:t>   </a:t>
            </a:r>
            <a:r>
              <a:rPr lang="nl-NL" sz="2800" dirty="0">
                <a:latin typeface="Book Antiqua" panose="02040602050305030304" pitchFamily="18" charset="0"/>
              </a:rPr>
              <a:t>Sommige mensen raken door hun persoonlijkheid    </a:t>
            </a:r>
          </a:p>
          <a:p>
            <a:pPr marL="0" indent="0">
              <a:buNone/>
            </a:pPr>
            <a:r>
              <a:rPr lang="nl-NL" sz="2800" dirty="0">
                <a:latin typeface="Book Antiqua" panose="02040602050305030304" pitchFamily="18" charset="0"/>
              </a:rPr>
              <a:t>   voortdurend in de knoei, of bezorgen hun omgeving    </a:t>
            </a:r>
          </a:p>
          <a:p>
            <a:pPr marL="0" indent="0">
              <a:buNone/>
            </a:pPr>
            <a:r>
              <a:rPr lang="nl-NL" sz="2800" dirty="0">
                <a:latin typeface="Book Antiqua" panose="02040602050305030304" pitchFamily="18" charset="0"/>
              </a:rPr>
              <a:t>   overlast. Ze lopen steeds op dezelfde manier vast, in </a:t>
            </a:r>
          </a:p>
          <a:p>
            <a:pPr marL="0" indent="0">
              <a:buNone/>
            </a:pPr>
            <a:r>
              <a:rPr lang="nl-NL" sz="2800" dirty="0">
                <a:latin typeface="Book Antiqua" panose="02040602050305030304" pitchFamily="18" charset="0"/>
              </a:rPr>
              <a:t>   hun werk, hun studie, in vriendschappen en in intieme </a:t>
            </a:r>
          </a:p>
          <a:p>
            <a:pPr marL="0" indent="0">
              <a:buNone/>
            </a:pPr>
            <a:r>
              <a:rPr lang="nl-NL" sz="2800" dirty="0">
                <a:latin typeface="Book Antiqua" panose="02040602050305030304" pitchFamily="18" charset="0"/>
              </a:rPr>
              <a:t>   relaties. </a:t>
            </a:r>
          </a:p>
          <a:p>
            <a:pPr marL="0" indent="0">
              <a:buNone/>
            </a:pPr>
            <a:r>
              <a:rPr lang="nl-NL" sz="2800" dirty="0">
                <a:latin typeface="Book Antiqua" panose="02040602050305030304" pitchFamily="18" charset="0"/>
              </a:rPr>
              <a:t>   Ze zijn weinig in staat om hun gedrag  aan te passen aan  </a:t>
            </a:r>
          </a:p>
          <a:p>
            <a:pPr marL="0" indent="0">
              <a:buNone/>
            </a:pPr>
            <a:r>
              <a:rPr lang="nl-NL" sz="2800" dirty="0">
                <a:latin typeface="Book Antiqua" panose="02040602050305030304" pitchFamily="18" charset="0"/>
              </a:rPr>
              <a:t>   veranderende omstandigheden waardoor mensen hen vaak </a:t>
            </a:r>
          </a:p>
          <a:p>
            <a:pPr marL="0" indent="0">
              <a:buNone/>
            </a:pPr>
            <a:r>
              <a:rPr lang="nl-NL" sz="2800" dirty="0">
                <a:latin typeface="Book Antiqua" panose="02040602050305030304" pitchFamily="18" charset="0"/>
              </a:rPr>
              <a:t>   dwingend of rigide vinden.</a:t>
            </a:r>
          </a:p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592344" y="756947"/>
            <a:ext cx="3894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i="1" u="sng" dirty="0">
                <a:solidFill>
                  <a:srgbClr val="FFFF00"/>
                </a:solidFill>
                <a:latin typeface="Book Antiqua" panose="02040602050305030304" pitchFamily="18" charset="0"/>
              </a:rPr>
              <a:t>Algemene omschrijving</a:t>
            </a:r>
            <a:endParaRPr lang="nl-NL" sz="2400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572279" y="6447295"/>
            <a:ext cx="7084177" cy="410705"/>
          </a:xfrm>
        </p:spPr>
        <p:txBody>
          <a:bodyPr/>
          <a:lstStyle/>
          <a:p>
            <a:r>
              <a:rPr lang="nl-NL" dirty="0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2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51721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nl-NL" u="sng" dirty="0">
                <a:solidFill>
                  <a:srgbClr val="FF0000"/>
                </a:solidFill>
                <a:latin typeface="Book Antiqua" panose="02040602050305030304" pitchFamily="18" charset="0"/>
              </a:rPr>
              <a:t> Algemene diagnostische criteria volgens de DSM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" y="1060174"/>
            <a:ext cx="12191999" cy="579782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nl-NL" sz="4000" dirty="0">
              <a:latin typeface="Book Antiqua" panose="02040602050305030304" pitchFamily="18" charset="0"/>
            </a:endParaRPr>
          </a:p>
          <a:p>
            <a:r>
              <a:rPr lang="nl-NL" sz="4000" dirty="0">
                <a:latin typeface="Book Antiqua" panose="02040602050305030304" pitchFamily="18" charset="0"/>
              </a:rPr>
              <a:t>Een duurzaam patroon van innerlijke ervaringen en gedragingen die duidelijk, binnen de cultuur van de betrokkene,  afwijken van de verwachtingen</a:t>
            </a:r>
          </a:p>
          <a:p>
            <a:pPr marL="0" indent="0">
              <a:buNone/>
            </a:pPr>
            <a:endParaRPr lang="nl-NL" sz="4000" dirty="0">
              <a:latin typeface="Book Antiqua" panose="02040602050305030304" pitchFamily="18" charset="0"/>
            </a:endParaRPr>
          </a:p>
          <a:p>
            <a:r>
              <a:rPr lang="nl-NL" sz="4000" dirty="0">
                <a:latin typeface="Book Antiqua" panose="02040602050305030304" pitchFamily="18" charset="0"/>
              </a:rPr>
              <a:t>Dit patroon wordt zichtbaar op twee (of meer) van de volgende terreinen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572279" y="6447295"/>
            <a:ext cx="7084177" cy="410705"/>
          </a:xfrm>
        </p:spPr>
        <p:txBody>
          <a:bodyPr/>
          <a:lstStyle/>
          <a:p>
            <a:r>
              <a:rPr lang="nl-NL" dirty="0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9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8678" y="0"/>
            <a:ext cx="6533321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514350" indent="-514350" algn="l"/>
            <a:r>
              <a:rPr lang="nl-NL" b="1" dirty="0">
                <a:latin typeface="Book Antiqua" panose="02040602050305030304" pitchFamily="18" charset="0"/>
              </a:rPr>
              <a:t/>
            </a:r>
            <a:br>
              <a:rPr lang="nl-NL" b="1" dirty="0">
                <a:latin typeface="Book Antiqua" panose="02040602050305030304" pitchFamily="18" charset="0"/>
              </a:rPr>
            </a:br>
            <a:r>
              <a:rPr lang="nl-NL" b="1" dirty="0">
                <a:latin typeface="Book Antiqua" panose="02040602050305030304" pitchFamily="18" charset="0"/>
              </a:rPr>
              <a:t/>
            </a:r>
            <a:br>
              <a:rPr lang="nl-NL" b="1" dirty="0">
                <a:latin typeface="Book Antiqua" panose="02040602050305030304" pitchFamily="18" charset="0"/>
              </a:rPr>
            </a:br>
            <a:r>
              <a:rPr lang="nl-NL" sz="1800" i="1" dirty="0">
                <a:latin typeface="Book Antiqua" panose="02040602050305030304" pitchFamily="18" charset="0"/>
              </a:rPr>
              <a:t>Beschrijving volgens de DSM</a:t>
            </a:r>
            <a:r>
              <a:rPr lang="nl-NL" b="1" dirty="0">
                <a:latin typeface="Book Antiqua" panose="02040602050305030304" pitchFamily="18" charset="0"/>
              </a:rPr>
              <a:t/>
            </a:r>
            <a:br>
              <a:rPr lang="nl-NL" b="1" dirty="0">
                <a:latin typeface="Book Antiqua" panose="02040602050305030304" pitchFamily="18" charset="0"/>
              </a:rPr>
            </a:br>
            <a:r>
              <a:rPr lang="nl-NL" b="1" dirty="0">
                <a:solidFill>
                  <a:srgbClr val="FF0000"/>
                </a:solidFill>
                <a:latin typeface="Book Antiqua" panose="02040602050305030304" pitchFamily="18" charset="0"/>
              </a:rPr>
              <a:t>1. </a:t>
            </a:r>
            <a:r>
              <a:rPr lang="nl-NL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Cognities: </a:t>
            </a:r>
            <a:r>
              <a:rPr lang="nl-NL" dirty="0">
                <a:latin typeface="Book Antiqua" panose="02040602050305030304" pitchFamily="18" charset="0"/>
              </a:rPr>
              <a:t/>
            </a:r>
            <a:br>
              <a:rPr lang="nl-NL" dirty="0">
                <a:latin typeface="Book Antiqua" panose="02040602050305030304" pitchFamily="18" charset="0"/>
              </a:rPr>
            </a:br>
            <a:r>
              <a:rPr lang="nl-NL" dirty="0">
                <a:latin typeface="Book Antiqua" panose="02040602050305030304" pitchFamily="18" charset="0"/>
              </a:rPr>
              <a:t/>
            </a:r>
            <a:br>
              <a:rPr lang="nl-NL" dirty="0">
                <a:latin typeface="Book Antiqua" panose="02040602050305030304" pitchFamily="18" charset="0"/>
              </a:rPr>
            </a:br>
            <a:r>
              <a:rPr lang="nl-NL" dirty="0">
                <a:latin typeface="Book Antiqua" panose="02040602050305030304" pitchFamily="18" charset="0"/>
              </a:rPr>
              <a:t>De wijze van waarnemen en interpreteren van    </a:t>
            </a:r>
            <a:br>
              <a:rPr lang="nl-NL" dirty="0">
                <a:latin typeface="Book Antiqua" panose="02040602050305030304" pitchFamily="18" charset="0"/>
              </a:rPr>
            </a:br>
            <a:r>
              <a:rPr lang="nl-NL" dirty="0">
                <a:latin typeface="Book Antiqua" panose="02040602050305030304" pitchFamily="18" charset="0"/>
              </a:rPr>
              <a:t>zichzelf, anderen en  gebeurtenissen.</a:t>
            </a:r>
            <a:br>
              <a:rPr lang="nl-NL" dirty="0">
                <a:latin typeface="Book Antiqua" panose="02040602050305030304" pitchFamily="18" charset="0"/>
              </a:rPr>
            </a:br>
            <a:r>
              <a:rPr lang="nl-NL" dirty="0">
                <a:latin typeface="Book Antiqua" panose="02040602050305030304" pitchFamily="18" charset="0"/>
              </a:rPr>
              <a:t/>
            </a:r>
            <a:br>
              <a:rPr lang="nl-NL" dirty="0">
                <a:latin typeface="Book Antiqua" panose="02040602050305030304" pitchFamily="18" charset="0"/>
              </a:rPr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8678" cy="685800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6028401" y="6306896"/>
            <a:ext cx="7084177" cy="365125"/>
          </a:xfrm>
        </p:spPr>
        <p:txBody>
          <a:bodyPr/>
          <a:lstStyle/>
          <a:p>
            <a:r>
              <a:rPr lang="nl-NL" dirty="0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018713" cy="1752599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nl-NL" sz="1800" i="1" dirty="0">
                <a:latin typeface="Book Antiqua" panose="02040602050305030304" pitchFamily="18" charset="0"/>
              </a:rPr>
              <a:t> </a:t>
            </a:r>
            <a:r>
              <a:rPr lang="nl-NL" sz="1600" i="1" dirty="0">
                <a:latin typeface="Book Antiqua" panose="02040602050305030304" pitchFamily="18" charset="0"/>
              </a:rPr>
              <a:t>Beschrijving volgens de DSM</a:t>
            </a:r>
            <a:r>
              <a:rPr lang="nl-NL" i="1" dirty="0">
                <a:latin typeface="Book Antiqua" panose="02040602050305030304" pitchFamily="18" charset="0"/>
              </a:rPr>
              <a:t/>
            </a:r>
            <a:br>
              <a:rPr lang="nl-NL" i="1" dirty="0">
                <a:latin typeface="Book Antiqua" panose="02040602050305030304" pitchFamily="18" charset="0"/>
              </a:rPr>
            </a:br>
            <a:r>
              <a:rPr lang="nl-NL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2. Affecten</a:t>
            </a:r>
            <a:endParaRPr lang="nl-NL" b="1" dirty="0">
              <a:ln w="3175" cmpd="sng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563757"/>
            <a:ext cx="4784035" cy="523147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>
                <a:ln>
                  <a:solidFill>
                    <a:srgbClr val="002060"/>
                  </a:solidFill>
                </a:ln>
                <a:latin typeface="Book Antiqua" panose="02040602050305030304" pitchFamily="18" charset="0"/>
              </a:rPr>
              <a:t>Draagwijdte, </a:t>
            </a:r>
          </a:p>
          <a:p>
            <a:pPr marL="0" indent="0">
              <a:buNone/>
            </a:pPr>
            <a:r>
              <a:rPr lang="nl-NL" sz="4000" dirty="0">
                <a:ln>
                  <a:solidFill>
                    <a:srgbClr val="002060"/>
                  </a:solidFill>
                </a:ln>
                <a:latin typeface="Book Antiqua" panose="02040602050305030304" pitchFamily="18" charset="0"/>
              </a:rPr>
              <a:t>intensiteit, </a:t>
            </a:r>
          </a:p>
          <a:p>
            <a:pPr marL="0" indent="0">
              <a:buNone/>
            </a:pPr>
            <a:r>
              <a:rPr lang="nl-NL" sz="4000" dirty="0">
                <a:ln>
                  <a:solidFill>
                    <a:srgbClr val="002060"/>
                  </a:solidFill>
                </a:ln>
                <a:latin typeface="Book Antiqua" panose="02040602050305030304" pitchFamily="18" charset="0"/>
              </a:rPr>
              <a:t>labiliteit en </a:t>
            </a:r>
          </a:p>
          <a:p>
            <a:pPr marL="0" indent="0">
              <a:buNone/>
            </a:pPr>
            <a:r>
              <a:rPr lang="nl-NL" sz="4000" dirty="0">
                <a:ln>
                  <a:solidFill>
                    <a:srgbClr val="002060"/>
                  </a:solidFill>
                </a:ln>
                <a:latin typeface="Book Antiqua" panose="02040602050305030304" pitchFamily="18" charset="0"/>
              </a:rPr>
              <a:t>adequaatheid van </a:t>
            </a:r>
          </a:p>
          <a:p>
            <a:pPr marL="0" indent="0">
              <a:buNone/>
            </a:pPr>
            <a:r>
              <a:rPr lang="nl-NL" sz="4000" dirty="0">
                <a:ln>
                  <a:solidFill>
                    <a:srgbClr val="002060"/>
                  </a:solidFill>
                </a:ln>
                <a:latin typeface="Book Antiqua" panose="02040602050305030304" pitchFamily="18" charset="0"/>
              </a:rPr>
              <a:t>de emotionele reacties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035" y="0"/>
            <a:ext cx="7407965" cy="6795227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0" y="6430102"/>
            <a:ext cx="7084177" cy="365125"/>
          </a:xfrm>
        </p:spPr>
        <p:txBody>
          <a:bodyPr/>
          <a:lstStyle/>
          <a:p>
            <a:r>
              <a:rPr lang="nl-NL" dirty="0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5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0"/>
            <a:ext cx="494306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nl-NL" sz="1600" i="1" dirty="0">
                <a:latin typeface="Book Antiqua" panose="02040602050305030304" pitchFamily="18" charset="0"/>
              </a:rPr>
              <a:t>                Beschrijving volgens de DSM</a:t>
            </a:r>
            <a:br>
              <a:rPr lang="nl-NL" sz="1600" i="1" dirty="0">
                <a:latin typeface="Book Antiqua" panose="02040602050305030304" pitchFamily="18" charset="0"/>
              </a:rPr>
            </a:br>
            <a:r>
              <a:rPr lang="nl-NL" sz="1600" i="1" dirty="0">
                <a:latin typeface="Book Antiqua" panose="02040602050305030304" pitchFamily="18" charset="0"/>
              </a:rPr>
              <a:t>       </a:t>
            </a:r>
            <a:r>
              <a:rPr lang="nl-NL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3.Functioneren in </a:t>
            </a:r>
            <a:br>
              <a:rPr lang="nl-NL" b="1" i="1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nl-NL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    het contact met    </a:t>
            </a:r>
            <a:br>
              <a:rPr lang="nl-NL" b="1" i="1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nl-NL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    anderen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061" y="0"/>
            <a:ext cx="7402673" cy="6873911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1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12833" y="0"/>
            <a:ext cx="5579167" cy="6858000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nl-NL" sz="1600" i="1" dirty="0">
                <a:latin typeface="Book Antiqua" panose="02040602050305030304" pitchFamily="18" charset="0"/>
              </a:rPr>
              <a:t>                     </a:t>
            </a:r>
            <a:r>
              <a:rPr lang="nl-NL" i="1" dirty="0">
                <a:latin typeface="Book Antiqua" panose="02040602050305030304" pitchFamily="18" charset="0"/>
              </a:rPr>
              <a:t/>
            </a:r>
            <a:br>
              <a:rPr lang="nl-NL" i="1" dirty="0">
                <a:latin typeface="Book Antiqua" panose="02040602050305030304" pitchFamily="18" charset="0"/>
              </a:rPr>
            </a:br>
            <a:r>
              <a:rPr lang="nl-NL" i="1" dirty="0">
                <a:latin typeface="Book Antiqua" panose="02040602050305030304" pitchFamily="18" charset="0"/>
              </a:rPr>
              <a:t>    </a:t>
            </a:r>
            <a:r>
              <a:rPr lang="nl-NL" i="1" dirty="0">
                <a:solidFill>
                  <a:srgbClr val="FF0000"/>
                </a:solidFill>
                <a:latin typeface="Book Antiqua" panose="02040602050305030304" pitchFamily="18" charset="0"/>
              </a:rPr>
              <a:t>4. </a:t>
            </a:r>
            <a:r>
              <a:rPr lang="nl-NL" dirty="0">
                <a:solidFill>
                  <a:srgbClr val="FF0000"/>
                </a:solidFill>
                <a:latin typeface="Book Antiqua" panose="02040602050305030304" pitchFamily="18" charset="0"/>
              </a:rPr>
              <a:t>Beheersen van </a:t>
            </a:r>
            <a:br>
              <a:rPr lang="nl-NL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nl-NL" dirty="0">
                <a:solidFill>
                  <a:srgbClr val="FF0000"/>
                </a:solidFill>
                <a:latin typeface="Book Antiqua" panose="02040602050305030304" pitchFamily="18" charset="0"/>
              </a:rPr>
              <a:t>        de impulsen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96" y="0"/>
            <a:ext cx="6540037" cy="6858000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6989296" y="6332726"/>
            <a:ext cx="7084177" cy="365125"/>
          </a:xfrm>
        </p:spPr>
        <p:txBody>
          <a:bodyPr/>
          <a:lstStyle/>
          <a:p>
            <a:r>
              <a:rPr lang="nl-NL" dirty="0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3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17600" y="804761"/>
            <a:ext cx="11074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Book Antiqua" panose="02040602050305030304" pitchFamily="18" charset="0"/>
              </a:rPr>
              <a:t>Is star en uit zich op een breed terrein van persoonlijke en </a:t>
            </a:r>
          </a:p>
          <a:p>
            <a:r>
              <a:rPr lang="nl-NL" sz="2800" b="1" dirty="0">
                <a:latin typeface="Book Antiqua" panose="02040602050305030304" pitchFamily="18" charset="0"/>
              </a:rPr>
              <a:t>     sociale situaties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Book Antiqua" panose="02040602050305030304" pitchFamily="18" charset="0"/>
              </a:rPr>
              <a:t>Veroorzaakt lijden of beperkingen in het sociale en </a:t>
            </a:r>
          </a:p>
          <a:p>
            <a:r>
              <a:rPr lang="nl-NL" sz="2800" b="1" dirty="0">
                <a:latin typeface="Book Antiqua" panose="02040602050305030304" pitchFamily="18" charset="0"/>
              </a:rPr>
              <a:t>     beroepsmatige functioneren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Book Antiqua" panose="02040602050305030304" pitchFamily="18" charset="0"/>
              </a:rPr>
              <a:t>Is stabiel en van lange duur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Book Antiqua" panose="02040602050305030304" pitchFamily="18" charset="0"/>
              </a:rPr>
              <a:t>Het begin kan teruggevoerd worden naar tenminste de </a:t>
            </a:r>
          </a:p>
          <a:p>
            <a:r>
              <a:rPr lang="nl-NL" sz="2800" b="1" dirty="0">
                <a:latin typeface="Book Antiqua" panose="02040602050305030304" pitchFamily="18" charset="0"/>
              </a:rPr>
              <a:t>     adolescentie of vroege volwassenheid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Book Antiqua" panose="02040602050305030304" pitchFamily="18" charset="0"/>
              </a:rPr>
              <a:t>Is niet eerder toe te schrijven aan een uiting of consequentie </a:t>
            </a:r>
          </a:p>
          <a:p>
            <a:r>
              <a:rPr lang="nl-NL" sz="2800" b="1" dirty="0">
                <a:latin typeface="Book Antiqua" panose="02040602050305030304" pitchFamily="18" charset="0"/>
              </a:rPr>
              <a:t>     van een andere stoornis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Book Antiqua" panose="02040602050305030304" pitchFamily="18" charset="0"/>
              </a:rPr>
              <a:t>Is niet het gevolg van een middel ( zoals drug of medicijn) of </a:t>
            </a:r>
          </a:p>
          <a:p>
            <a:r>
              <a:rPr lang="nl-NL" sz="2800" b="1" dirty="0">
                <a:latin typeface="Book Antiqua" panose="02040602050305030304" pitchFamily="18" charset="0"/>
              </a:rPr>
              <a:t>     een somatische aandoening ( zoals schedeltrauma)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654629" y="435429"/>
            <a:ext cx="696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Beschrijving volgens de DSM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Persoonlijkheidsstoornissen/ Noorderpoort- Gert Jan Lute/ mei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74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1519</TotalTime>
  <Words>1070</Words>
  <Application>Microsoft Office PowerPoint</Application>
  <PresentationFormat>Breedbeeld</PresentationFormat>
  <Paragraphs>219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Book Antiqua</vt:lpstr>
      <vt:lpstr>Calibri</vt:lpstr>
      <vt:lpstr>Corbel</vt:lpstr>
      <vt:lpstr>Parallax</vt:lpstr>
      <vt:lpstr>Persoonlijkheidsstoornissen</vt:lpstr>
      <vt:lpstr>PowerPoint-presentatie</vt:lpstr>
      <vt:lpstr> </vt:lpstr>
      <vt:lpstr> Algemene diagnostische criteria volgens de DSM</vt:lpstr>
      <vt:lpstr>  Beschrijving volgens de DSM 1. Cognities:   De wijze van waarnemen en interpreteren van     zichzelf, anderen en  gebeurtenissen.  </vt:lpstr>
      <vt:lpstr> Beschrijving volgens de DSM 2. Affecten</vt:lpstr>
      <vt:lpstr>                Beschrijving volgens de DSM        3.Functioneren in       het contact met          anderen</vt:lpstr>
      <vt:lpstr>                          4. Beheersen van          de impulsen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Persoonlijkheidsstoornissen</dc:title>
  <dc:creator>Gert Jan Lute</dc:creator>
  <cp:lastModifiedBy>Kirsten Albrecht</cp:lastModifiedBy>
  <cp:revision>55</cp:revision>
  <dcterms:created xsi:type="dcterms:W3CDTF">2017-05-02T10:12:45Z</dcterms:created>
  <dcterms:modified xsi:type="dcterms:W3CDTF">2017-09-18T07:10:11Z</dcterms:modified>
</cp:coreProperties>
</file>